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303" r:id="rId5"/>
  </p:sldIdLst>
  <p:sldSz cx="10691813" cy="7559675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6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EAB3"/>
    <a:srgbClr val="0033CC"/>
    <a:srgbClr val="00FF99"/>
    <a:srgbClr val="FF0066"/>
    <a:srgbClr val="EDF9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86443F-9ECA-404F-85CD-5F1A0B64B3DF}" v="1" dt="2025-11-05T07:24:50.5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 autoAdjust="0"/>
    <p:restoredTop sz="94705"/>
  </p:normalViewPr>
  <p:slideViewPr>
    <p:cSldViewPr snapToGrid="0" snapToObjects="1">
      <p:cViewPr varScale="1">
        <p:scale>
          <a:sx n="97" d="100"/>
          <a:sy n="97" d="100"/>
        </p:scale>
        <p:origin x="1650" y="84"/>
      </p:cViewPr>
      <p:guideLst>
        <p:guide orient="horz" pos="2381"/>
        <p:guide pos="64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e Loredana" userId="bed38966-0609-4e42-bfb2-ae7e6bf5af1a" providerId="ADAL" clId="{C1987ED0-3E5D-489F-AF0D-676DA2CAC837}"/>
    <pc:docChg chg="undo custSel modSld">
      <pc:chgData name="Daniele Loredana" userId="bed38966-0609-4e42-bfb2-ae7e6bf5af1a" providerId="ADAL" clId="{C1987ED0-3E5D-489F-AF0D-676DA2CAC837}" dt="2025-11-05T07:29:09.452" v="180" actId="113"/>
      <pc:docMkLst>
        <pc:docMk/>
      </pc:docMkLst>
      <pc:sldChg chg="modSp mod">
        <pc:chgData name="Daniele Loredana" userId="bed38966-0609-4e42-bfb2-ae7e6bf5af1a" providerId="ADAL" clId="{C1987ED0-3E5D-489F-AF0D-676DA2CAC837}" dt="2025-11-05T07:29:09.452" v="180" actId="113"/>
        <pc:sldMkLst>
          <pc:docMk/>
          <pc:sldMk cId="3784208348" sldId="303"/>
        </pc:sldMkLst>
        <pc:spChg chg="mod">
          <ac:chgData name="Daniele Loredana" userId="bed38966-0609-4e42-bfb2-ae7e6bf5af1a" providerId="ADAL" clId="{C1987ED0-3E5D-489F-AF0D-676DA2CAC837}" dt="2025-11-05T07:21:47.569" v="42" actId="20577"/>
          <ac:spMkLst>
            <pc:docMk/>
            <pc:sldMk cId="3784208348" sldId="303"/>
            <ac:spMk id="16" creationId="{E3A60BB4-8A58-5E4A-91FB-22912E033E4E}"/>
          </ac:spMkLst>
        </pc:spChg>
        <pc:graphicFrameChg chg="mod modGraphic">
          <ac:chgData name="Daniele Loredana" userId="bed38966-0609-4e42-bfb2-ae7e6bf5af1a" providerId="ADAL" clId="{C1987ED0-3E5D-489F-AF0D-676DA2CAC837}" dt="2025-11-05T07:29:09.452" v="180" actId="113"/>
          <ac:graphicFrameMkLst>
            <pc:docMk/>
            <pc:sldMk cId="3784208348" sldId="303"/>
            <ac:graphicFrameMk id="8" creationId="{4E389CA4-FDD1-A047-8121-86CF3E1CA696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6" y="1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C767-4D08-B649-8B6A-63111BEF20DE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8724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3" y="9431599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6" y="9431599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EEE85-BA52-EF4B-8E17-21D7E00C81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86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>
                <a:solidFill>
                  <a:prstClr val="black"/>
                </a:solidFill>
              </a:rPr>
              <a:pPr/>
              <a:t>1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121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73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3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87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91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78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8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26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7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66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1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5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">
            <a:extLst>
              <a:ext uri="{FF2B5EF4-FFF2-40B4-BE49-F238E27FC236}">
                <a16:creationId xmlns="" xmlns:a16="http://schemas.microsoft.com/office/drawing/2014/main" id="{E3A60BB4-8A58-5E4A-91FB-22912E033E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0691813" cy="521943"/>
          </a:xfrm>
        </p:spPr>
        <p:txBody>
          <a:bodyPr anchor="t">
            <a:normAutofit fontScale="90000"/>
          </a:bodyPr>
          <a:lstStyle/>
          <a:p>
            <a:r>
              <a:rPr lang="it-IT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SCUOLA PRIMARIA DEL  COMUNE DI GORLA MINORE -  </a:t>
            </a: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FRUTTA SECCA  In vigore dal 10/11   1° settimana  </a:t>
            </a:r>
            <a:b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sz="1800" dirty="0">
              <a:latin typeface="Gotham-Medium"/>
              <a:cs typeface="Gotham-Medium"/>
            </a:endParaRPr>
          </a:p>
        </p:txBody>
      </p:sp>
      <p:graphicFrame>
        <p:nvGraphicFramePr>
          <p:cNvPr id="8" name="Tabella 7">
            <a:extLst>
              <a:ext uri="{FF2B5EF4-FFF2-40B4-BE49-F238E27FC236}">
                <a16:creationId xmlns="" xmlns:a16="http://schemas.microsoft.com/office/drawing/2014/main" id="{4E389CA4-FDD1-A047-8121-86CF3E1CA6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238547"/>
              </p:ext>
            </p:extLst>
          </p:nvPr>
        </p:nvGraphicFramePr>
        <p:xfrm>
          <a:off x="279840" y="260971"/>
          <a:ext cx="10411973" cy="5879593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0098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518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332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993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141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61249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69114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99465">
                <a:tc rowSpan="2" gridSpan="2">
                  <a:txBody>
                    <a:bodyPr/>
                    <a:lstStyle/>
                    <a:p>
                      <a:endParaRPr lang="it-IT" sz="9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LUNEDÌ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MARTEDÌ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MERCOLEDÌ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GIOVEDÌ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VENERDÌ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gridSpan="2"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lang="it-IT" sz="2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6704">
                <a:tc rowSpan="4">
                  <a:txBody>
                    <a:bodyPr/>
                    <a:lstStyle/>
                    <a:p>
                      <a:pPr algn="ctr"/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1 SETTIMANA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Passato di legumi e ortaggi*  con riso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alla piemontese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cap="none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olio e basilico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con crema alla zucca*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con aromi e parmigiano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Provolone </a:t>
                      </a:r>
                      <a:r>
                        <a:rPr lang="it-IT" sz="10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valpadana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DOP 1\2 </a:t>
                      </a:r>
                      <a:r>
                        <a:rPr lang="it-IT" sz="10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porz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Arrosto di carrè con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aromi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000" b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Fettuccine di totano dorate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Sovracoscia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 pollo arrosto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Uova strapazzate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Patate* al forno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Fagiolini* all’olio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Spinaci 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all’olio aromatizzato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Julienne di carote con mais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con olive nere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4529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6704">
                <a:tc rowSpan="4">
                  <a:txBody>
                    <a:bodyPr/>
                    <a:lstStyle/>
                    <a:p>
                      <a:pPr algn="ctr"/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2 SETTIMANA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Zuppa cremosa di patate e verdure con riso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agli aromi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 con crema allo zafferano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con pomodoro e olive e ceci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integrale con pomodoro,  ricotta e basilico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2299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Hamburger di </a:t>
                      </a:r>
                      <a:r>
                        <a:rPr lang="it-IT" sz="10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legumi</a:t>
                      </a:r>
                      <a:endParaRPr lang="it-IT" sz="10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spc="-2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Trancetto</a:t>
                      </a:r>
                      <a:r>
                        <a:rPr lang="it-IT" sz="1000" b="0" kern="1200" spc="-2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 merluzzo gratinato con aromi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Arista al latte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spc="-2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Asiago  DOP 1\2 porzione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Uova strapazzate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Fagiolini* all’olio</a:t>
                      </a:r>
                      <a:endParaRPr lang="it-IT" sz="1000" b="0" u="non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mista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e cavolo cappuccio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Patate* al</a:t>
                      </a:r>
                      <a:r>
                        <a:rPr lang="it-IT" sz="1000" b="0" u="non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forno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di finocchi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9351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</a:t>
                      </a:r>
                    </a:p>
                    <a:p>
                      <a:pPr algn="ctr" fontAlgn="ctr"/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it-IT" sz="10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fresca di stagione</a:t>
                      </a:r>
                    </a:p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6725">
                <a:tc rowSpan="4"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3 SETTIMANA</a:t>
                      </a:r>
                      <a:endParaRPr lang="it-IT" sz="9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 olio e basilico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i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ntegrale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 ragù di verdure*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Pizza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margherita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Gnocchi al pomodoro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in salsa rosa (besciamella e pomodoro)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Polpette</a:t>
                      </a:r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 umido*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Quadratino di frittata al formaggio al forno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Affettato di tacchino 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½  Porzione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Pollo arrosto con aromi alla bolognese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Merluzzo gratinato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51110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Julienne di carote e mais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Spinaci* all’olio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Fagiolini*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all’olio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verde con olive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mista</a:t>
                      </a:r>
                      <a:r>
                        <a:rPr lang="it-IT" sz="1000" b="0" u="non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verde e rossa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61021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76725">
                <a:tc rowSpan="4"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4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 al pomodoro e basilico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Risotto al pomodoro </a:t>
                      </a:r>
                      <a:endParaRPr lang="it-IT" sz="1000" b="0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Insalata, carote, olive e mais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Crema* di legumi</a:t>
                      </a:r>
                      <a:r>
                        <a:rPr lang="it-IT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con riso </a:t>
                      </a:r>
                      <a:endParaRPr lang="it-IT" sz="1000" b="1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 basilico, broccoli* e fagiolini*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Formaggio spalmabile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Frittata</a:t>
                      </a:r>
                      <a:endParaRPr lang="it-IT" sz="1000" b="0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Tagliatelle con ragù di carne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Affettato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 tacchino ½ pz </a:t>
                      </a:r>
                      <a:endParaRPr lang="it-IT" sz="1000" b="0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Trancetto di merluzzo* panato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36547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Erbette all’ olio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all’olio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Patate*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al forno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con cavolo cappuccio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8150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5" name="Rettangolo 4"/>
          <p:cNvSpPr/>
          <p:nvPr/>
        </p:nvSpPr>
        <p:spPr>
          <a:xfrm>
            <a:off x="1022943" y="6451679"/>
            <a:ext cx="842585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i="1" dirty="0"/>
              <a:t>“</a:t>
            </a:r>
            <a:r>
              <a:rPr lang="it-IT" sz="800" i="1" dirty="0"/>
              <a:t>SI INFORMANO I CONSUMATORI CON ALLERGIE O INTOLLERANZE ALIMENTARI, o chi per essi (genitori/tutori), che gli alimenti e le bevande preparati e somministrati possono contenere uno o più dei seguenti allergeni come ingredienti o derivanti dal processo produttivo:  Cereali contenenti glutine (cioè grano, segale, orzo, avena, farro, kamut o i loro ceppi ibridati), crostacei, uova, pesce, arachidi, soia, latte, lattosio, frutta a guscio (cioè mandorle, nocciole, noci, noci di acagiù, noci di pecan, noci del Brasile, pistacchi, noci macadamia), sedano, senape, semi di sesamo, anidride solforosa e solfiti, lupini, molluschi e tutti i derivati dei prodotti in elenco (ai sensi del Reg. UE 1169/11 – allegato II e s.m.i.). Si invitano i genitori/tutori dei consumatori allergici ad uno o più degli allergeni sopra riportati ad attivare l’iter di richiesta della dieta sanitaria. Le informazioni relative alla presenza di soggetti con allergie o intolleranze alimentari vengono raccolte mediante la presentazione di idonea certificazione medica e in fase di produzione vengono formulati pasti personalizzati, privi degli allergeni per cui risulta documentata una sensibilizzazione.” </a:t>
            </a:r>
            <a:r>
              <a:rPr lang="it-IT" sz="800" dirty="0"/>
              <a:t>VIENE SOMMINISTRATO PANE A CONTENUTO DI SALE INFERIORE AL 1,7%. Le preparazioni gastronomiche contrassegnate con asterisco * potrebbero essere preparate con materie prime congelate/surgelate all'origine</a:t>
            </a:r>
            <a:r>
              <a:rPr lang="it-IT" sz="9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842083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1C167F923CD3143B3EBAB62DB3A5A64" ma:contentTypeVersion="10" ma:contentTypeDescription="Creare un nuovo documento." ma:contentTypeScope="" ma:versionID="32fd596c0e950c4abc98a453d3583718">
  <xsd:schema xmlns:xsd="http://www.w3.org/2001/XMLSchema" xmlns:xs="http://www.w3.org/2001/XMLSchema" xmlns:p="http://schemas.microsoft.com/office/2006/metadata/properties" xmlns:ns3="599197a1-5219-4f0f-a7f7-63b903f64c68" targetNamespace="http://schemas.microsoft.com/office/2006/metadata/properties" ma:root="true" ma:fieldsID="93b1b8ccdd54a02a89fd471fa4318b3f" ns3:_="">
    <xsd:import namespace="599197a1-5219-4f0f-a7f7-63b903f64c6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9197a1-5219-4f0f-a7f7-63b903f64c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523790-E7F3-43B6-B6B9-1A6F94C91C6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EC84AD-F99A-43D6-AFFE-58C933762AE4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599197a1-5219-4f0f-a7f7-63b903f64c68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A7C7442-3C8D-46FC-9F34-22C93EC8C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99197a1-5219-4f0f-a7f7-63b903f64c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19673</TotalTime>
  <Words>433</Words>
  <Application>Microsoft Office PowerPoint</Application>
  <PresentationFormat>Personalizzato</PresentationFormat>
  <Paragraphs>109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Gotham-Medium</vt:lpstr>
      <vt:lpstr>Tema di Office</vt:lpstr>
      <vt:lpstr>SCUOLA PRIMARIA DEL  COMUNE DI GORLA MINORE -  NO FRUTTA SECCA  In vigore dal 10/11   1° settimana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 Scuole Comune di XXX Primavera- Estate | Anno Scolastico 2018-2019</dc:title>
  <dc:creator>Utente4</dc:creator>
  <cp:keywords>4 settimane; Cirghiotto; template menu; menu; POWER POINT; template</cp:keywords>
  <cp:lastModifiedBy>Castellanza CP</cp:lastModifiedBy>
  <cp:revision>185</cp:revision>
  <cp:lastPrinted>2025-10-28T09:55:09Z</cp:lastPrinted>
  <dcterms:created xsi:type="dcterms:W3CDTF">2019-06-10T07:41:29Z</dcterms:created>
  <dcterms:modified xsi:type="dcterms:W3CDTF">2026-01-19T12:09:31Z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0x01010081C167F923CD3143B3EBAB62DB3A5A64</vt:lpwstr>
  </property>
  <property fmtid="{D5CDD505-2E9C-101B-9397-08002B2CF9AE}" pid="3" name="e81da6fad08c419ab7e1a8ebd5dce251">
    <vt:lpwstr>2019|f089f57a-336c-4409-8c31-cf7215494b8e</vt:lpwstr>
  </property>
  <property fmtid="{D5CDD505-2E9C-101B-9397-08002B2CF9AE}" pid="4" name="TaxCatchAll">
    <vt:lpwstr>45;#2019</vt:lpwstr>
  </property>
  <property fmtid="{D5CDD505-2E9C-101B-9397-08002B2CF9AE}" pid="5" name="TaxKeyword">
    <vt:lpwstr>131;#POWER POINT|82ed11eb-b2d8-4f94-8474-7527a43529fa;#225;#menu|c05b870c-f84c-45ee-b68e-666eb4664dbe;#197;#Cirghiotto|745bb7e9-35a2-4314-9e10-450366324560;#142;#template|d0e390c6-b09d-4c8a-a62b-4e746fcda441;#309;#template menu|abcbdc46-27ea-43a7-a39f-c26</vt:lpwstr>
  </property>
  <property fmtid="{D5CDD505-2E9C-101B-9397-08002B2CF9AE}" pid="6" name="CIRAreaCompetenza">
    <vt:lpwstr/>
  </property>
  <property fmtid="{D5CDD505-2E9C-101B-9397-08002B2CF9AE}" pid="7" name="CIRAnno">
    <vt:lpwstr>45;#2019|f089f57a-336c-4409-8c31-cf7215494b8e</vt:lpwstr>
  </property>
  <property fmtid="{D5CDD505-2E9C-101B-9397-08002B2CF9AE}" pid="8" name="CIROrganizzazione">
    <vt:lpwstr/>
  </property>
  <property fmtid="{D5CDD505-2E9C-101B-9397-08002B2CF9AE}" pid="9" name="CIRGruppo">
    <vt:lpwstr/>
  </property>
  <property fmtid="{D5CDD505-2E9C-101B-9397-08002B2CF9AE}" pid="10" name="CIRArea">
    <vt:lpwstr/>
  </property>
</Properties>
</file>